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60" r:id="rId4"/>
    <p:sldId id="259" r:id="rId5"/>
    <p:sldId id="276" r:id="rId6"/>
    <p:sldId id="277" r:id="rId7"/>
    <p:sldId id="264" r:id="rId8"/>
    <p:sldId id="278" r:id="rId9"/>
    <p:sldId id="269" r:id="rId10"/>
    <p:sldId id="289" r:id="rId11"/>
    <p:sldId id="279" r:id="rId12"/>
    <p:sldId id="280" r:id="rId13"/>
    <p:sldId id="281" r:id="rId14"/>
    <p:sldId id="282" r:id="rId15"/>
    <p:sldId id="283" r:id="rId16"/>
    <p:sldId id="290" r:id="rId17"/>
    <p:sldId id="284" r:id="rId18"/>
    <p:sldId id="285" r:id="rId19"/>
    <p:sldId id="286" r:id="rId20"/>
    <p:sldId id="287" r:id="rId21"/>
    <p:sldId id="291" r:id="rId22"/>
    <p:sldId id="292" r:id="rId23"/>
    <p:sldId id="293" r:id="rId24"/>
    <p:sldId id="294" r:id="rId25"/>
    <p:sldId id="295" r:id="rId26"/>
    <p:sldId id="296" r:id="rId27"/>
    <p:sldId id="270" r:id="rId28"/>
    <p:sldId id="275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2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34e4e9f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3d34e4e9f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10585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 b="0" i="0" u="none" strike="noStrike" cap="none" dirty="0"/>
              <a:t>The awesome approach to data science, by Hilary Mason (http://</a:t>
            </a:r>
            <a:r>
              <a:rPr lang="en-US" sz="1100" b="0" i="0" u="none" strike="noStrike" cap="none" dirty="0" err="1"/>
              <a:t>www.dataists.com</a:t>
            </a:r>
            <a:r>
              <a:rPr lang="en-US" sz="1100" b="0" i="0" u="none" strike="noStrike" cap="none" dirty="0"/>
              <a:t>/2010/09/a-taxonomy-of-data-science/)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594238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17878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2121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741053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592049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34e4e9f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3d34e4e9f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10026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007355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291726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0600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34e4e9f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3d34e4e9f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55477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34e4e9f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3d34e4e9f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23306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11418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078031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 b="0" i="0" u="none" strike="noStrike" cap="none" dirty="0"/>
              <a:t>Can overcome by working in groups – realize everyone else is on the same page and you may be able to bring your own expertise in to teach the group something.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 b="0" i="0" u="none" strike="noStrike" cap="none" dirty="0"/>
              <a:t>Constantly communicate with the instructors. It’s okay if you don’t know something. We’re here to make sure you understand the material and get a job at the end.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95755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168874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35466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d34e4e9f8_3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d34e4e9f8_3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d34e4e9f8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d34e4e9f8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 b="0" i="0" u="none" strike="noStrike" cap="none" dirty="0"/>
              <a:t>http://</a:t>
            </a:r>
            <a:r>
              <a:rPr lang="en-US" sz="1100" b="0" i="0" u="none" strike="noStrike" cap="none" dirty="0" err="1"/>
              <a:t>drewconway.com</a:t>
            </a:r>
            <a:r>
              <a:rPr lang="en-US" sz="1100" b="0" i="0" u="none" strike="noStrike" cap="none" dirty="0"/>
              <a:t>/</a:t>
            </a:r>
            <a:r>
              <a:rPr lang="en-US" sz="1100" b="0" i="0" u="none" strike="noStrike" cap="none" dirty="0" err="1"/>
              <a:t>zia</a:t>
            </a:r>
            <a:r>
              <a:rPr lang="en-US" sz="1100" b="0" i="0" u="none" strike="noStrike" cap="none" dirty="0"/>
              <a:t>/2013/3/26/the-data-science-</a:t>
            </a:r>
            <a:r>
              <a:rPr lang="en-US" sz="1100" b="0" i="0" u="none" strike="noStrike" cap="none" dirty="0" err="1"/>
              <a:t>venn</a:t>
            </a:r>
            <a:r>
              <a:rPr lang="en-US" sz="1100" b="0" i="0" u="none" strike="noStrike" cap="none" dirty="0"/>
              <a:t>-diagram</a:t>
            </a:r>
            <a:endParaRPr sz="1100" b="0" i="0" u="none" strike="noStrike" cap="non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66191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6978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d34e4e9f8_3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d34e4e9f8_3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34e4e9f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3d34e4e9f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15868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d34e4e9f8_3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d34e4e9f8_3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904350" y="1790700"/>
            <a:ext cx="50334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roxima Nova"/>
              <a:buNone/>
            </a:pPr>
            <a:r>
              <a:rPr lang="en-US" sz="5000" b="1" dirty="0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rPr>
              <a:t>Welcome to Bootcamp!</a:t>
            </a:r>
            <a:endParaRPr sz="5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" name="Google Shape;55;p13" descr="meti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274" y="1521487"/>
            <a:ext cx="1312850" cy="210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2856050" y="3622000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EF396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3"/>
          <p:cNvCxnSpPr/>
          <p:nvPr/>
        </p:nvCxnSpPr>
        <p:spPr>
          <a:xfrm>
            <a:off x="2856050" y="1521475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EF396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197069"/>
            <a:ext cx="4064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roxima Nova"/>
              <a:buNone/>
            </a:pPr>
            <a:r>
              <a:rPr lang="en-US" sz="4000" dirty="0"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</a:t>
            </a:r>
            <a:endParaRPr sz="1200" dirty="0"/>
          </a:p>
        </p:txBody>
      </p:sp>
      <p:cxnSp>
        <p:nvCxnSpPr>
          <p:cNvPr id="64" name="Google Shape;64;p1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4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4" descr="metis-tex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962" y="4072650"/>
            <a:ext cx="802074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38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1. Training: Skills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9;p16">
            <a:extLst>
              <a:ext uri="{FF2B5EF4-FFF2-40B4-BE49-F238E27FC236}">
                <a16:creationId xmlns:a16="http://schemas.microsoft.com/office/drawing/2014/main" xmlns="" id="{050B8A1B-E7B0-ED43-B74C-6D481C8B5DFA}"/>
              </a:ext>
            </a:extLst>
          </p:cNvPr>
          <p:cNvSpPr txBox="1">
            <a:spLocks/>
          </p:cNvSpPr>
          <p:nvPr/>
        </p:nvSpPr>
        <p:spPr>
          <a:xfrm>
            <a:off x="394800" y="12555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</a:p>
          <a:p>
            <a:pPr marL="76200" indent="0"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</a:p>
          <a:p>
            <a:pPr marL="76200" indent="0"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</a:p>
          <a:p>
            <a:pPr marL="76200" indent="0"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</a:p>
          <a:p>
            <a:pPr marL="76200" indent="0"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3097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1. Training: Skills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5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Obtain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Scrub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Explore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</a:t>
            </a: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Communicate</a:t>
            </a:r>
            <a:endParaRPr lang="en-US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1. Training: Skills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5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Obtain – Data Acquisition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Scrub – Data Cleaning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Explore – Data Exploration, Statistics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Model – Machine Learning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</a:t>
            </a: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– Domain Expertise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Communicate – Data Visualization, Storytelling</a:t>
            </a:r>
            <a:endParaRPr lang="en-US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610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1. Training: Tools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5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Python when possible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Comfort with core toolbox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Awareness of other options </a:t>
            </a:r>
            <a:endParaRPr lang="en-US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90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1. Training: Tools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5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Python,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Jupyter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Notebook,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/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lnSpc>
                <a:spcPct val="150000"/>
              </a:lnSpc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pandas,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numpy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matplotlib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seaborn</a:t>
            </a: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lnSpc>
                <a:spcPct val="150000"/>
              </a:lnSpc>
              <a:buClr>
                <a:srgbClr val="434343"/>
              </a:buClr>
              <a:buSzPts val="2400"/>
            </a:pP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statsmodels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scikit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-learn</a:t>
            </a:r>
          </a:p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Beautiful Soup, Selenium</a:t>
            </a:r>
          </a:p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(Flat Files), PostgreSQL, MongoDB</a:t>
            </a:r>
          </a:p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Amazon Web Services</a:t>
            </a:r>
          </a:p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HTML, CSS, Flask</a:t>
            </a:r>
          </a:p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15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197069"/>
            <a:ext cx="4064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roxima Nova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Repetition</a:t>
            </a:r>
            <a:endParaRPr sz="1200" dirty="0"/>
          </a:p>
        </p:txBody>
      </p:sp>
      <p:cxnSp>
        <p:nvCxnSpPr>
          <p:cNvPr id="64" name="Google Shape;64;p1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4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4" descr="metis-tex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962" y="4072650"/>
            <a:ext cx="802074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27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2. Repetition: Project-Based Model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BAFF51E-2FA8-B349-B6AC-AE6323A860A9}"/>
              </a:ext>
            </a:extLst>
          </p:cNvPr>
          <p:cNvGrpSpPr/>
          <p:nvPr/>
        </p:nvGrpSpPr>
        <p:grpSpPr>
          <a:xfrm>
            <a:off x="1229681" y="1816248"/>
            <a:ext cx="6686598" cy="2024232"/>
            <a:chOff x="219814" y="952458"/>
            <a:chExt cx="13310977" cy="40296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A01E7631-3E55-2E40-83FA-5F696A6ED66B}"/>
                </a:ext>
              </a:extLst>
            </p:cNvPr>
            <p:cNvSpPr/>
            <p:nvPr/>
          </p:nvSpPr>
          <p:spPr>
            <a:xfrm>
              <a:off x="219814" y="952458"/>
              <a:ext cx="13310977" cy="402962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90C8A39C-E7F9-5649-AB5C-88BE4A585539}"/>
                </a:ext>
              </a:extLst>
            </p:cNvPr>
            <p:cNvGrpSpPr/>
            <p:nvPr/>
          </p:nvGrpSpPr>
          <p:grpSpPr>
            <a:xfrm>
              <a:off x="391494" y="1175820"/>
              <a:ext cx="12905180" cy="3610890"/>
              <a:chOff x="391494" y="1175820"/>
              <a:chExt cx="8359920" cy="233911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xmlns="" id="{A347BF8D-7453-2545-9B31-1893256C4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1494" y="1721954"/>
                <a:ext cx="8216206" cy="179298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EE507BEE-40FD-F54D-9FFC-D45769F83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8997" y="1204467"/>
                <a:ext cx="1804432" cy="31453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588A12AC-6A1A-7247-B632-E577F01D2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28422" y="1175820"/>
                <a:ext cx="1092592" cy="31453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2AED5D54-609B-7A41-A155-5143447F5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1881" y="1185369"/>
                <a:ext cx="1019303" cy="33976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xmlns="" id="{B90770F9-F5CE-7E44-B39A-EA73A1DF3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21014" y="1223654"/>
                <a:ext cx="1930400" cy="2667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xmlns="" id="{01C23CF0-1CB3-254A-AA09-4D6124354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6922" y="1233037"/>
                <a:ext cx="1235580" cy="384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01290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2. Repetition: Project-Based Model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C9AC52-A166-5045-B020-8A78F4B641A0}"/>
              </a:ext>
            </a:extLst>
          </p:cNvPr>
          <p:cNvSpPr txBox="1"/>
          <p:nvPr/>
        </p:nvSpPr>
        <p:spPr>
          <a:xfrm>
            <a:off x="1421867" y="4096146"/>
            <a:ext cx="615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Unit of repetition = the practice of doing data science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52B5A995-9EBF-E743-B721-4A975357691D}"/>
              </a:ext>
            </a:extLst>
          </p:cNvPr>
          <p:cNvGrpSpPr/>
          <p:nvPr/>
        </p:nvGrpSpPr>
        <p:grpSpPr>
          <a:xfrm>
            <a:off x="944269" y="1608082"/>
            <a:ext cx="7255461" cy="2097580"/>
            <a:chOff x="4347438" y="1867928"/>
            <a:chExt cx="9572839" cy="318076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4B92D19-76C6-914F-AF07-16F9A6493B5E}"/>
                </a:ext>
              </a:extLst>
            </p:cNvPr>
            <p:cNvSpPr/>
            <p:nvPr/>
          </p:nvSpPr>
          <p:spPr>
            <a:xfrm>
              <a:off x="4347438" y="1867928"/>
              <a:ext cx="9572839" cy="3180769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A885DBB9-67F0-924E-AC7F-EC63E386099F}"/>
                </a:ext>
              </a:extLst>
            </p:cNvPr>
            <p:cNvGrpSpPr/>
            <p:nvPr/>
          </p:nvGrpSpPr>
          <p:grpSpPr>
            <a:xfrm>
              <a:off x="4613759" y="2010569"/>
              <a:ext cx="9274334" cy="3038128"/>
              <a:chOff x="-55592" y="1175820"/>
              <a:chExt cx="9274334" cy="303812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8471B241-11CF-6A41-9B34-C2001F708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21480000">
                <a:off x="-55592" y="1194403"/>
                <a:ext cx="9274334" cy="200625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xmlns="" id="{791A66CE-09C9-5140-A702-1249A45DD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8997" y="1204467"/>
                <a:ext cx="1804432" cy="31453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xmlns="" id="{7BADA1DB-3EA5-4B4E-B1CD-D059A2FC8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28422" y="1175820"/>
                <a:ext cx="1092592" cy="314534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B37CB504-E5F1-2C4E-8891-39C862D47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1881" y="1185369"/>
                <a:ext cx="1019303" cy="33976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xmlns="" id="{A633C084-CD76-8549-9F68-4646A4CD7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21014" y="1223654"/>
                <a:ext cx="1930400" cy="2667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xmlns="" id="{479A6292-E8B6-5F48-B8EF-70EC84597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6922" y="1233037"/>
                <a:ext cx="1235580" cy="38403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xmlns="" id="{F9C52E3A-CC1D-9445-9515-007F89553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2501" y="3200400"/>
                <a:ext cx="4373271" cy="10135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8138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9877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2. Repetition: Partitioning 12 Weeks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D3E548C-0D4D-DA44-B0D2-2A81FD7570C4}"/>
              </a:ext>
            </a:extLst>
          </p:cNvPr>
          <p:cNvGrpSpPr/>
          <p:nvPr/>
        </p:nvGrpSpPr>
        <p:grpSpPr>
          <a:xfrm>
            <a:off x="3531476" y="1269326"/>
            <a:ext cx="2081048" cy="3466171"/>
            <a:chOff x="15494001" y="1988462"/>
            <a:chExt cx="8026128" cy="932922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0F516455-7FF1-5742-8E48-97284C286F21}"/>
                </a:ext>
              </a:extLst>
            </p:cNvPr>
            <p:cNvSpPr/>
            <p:nvPr/>
          </p:nvSpPr>
          <p:spPr>
            <a:xfrm>
              <a:off x="15494001" y="1988462"/>
              <a:ext cx="8026128" cy="9329224"/>
            </a:xfrm>
            <a:prstGeom prst="rect">
              <a:avLst/>
            </a:prstGeom>
            <a:solidFill>
              <a:schemeClr val="tx1"/>
            </a:solidFill>
            <a:ln w="76200" cmpd="sng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1A3EAAA4-4604-9D43-9DEF-8CD4FFBA7862}"/>
                </a:ext>
              </a:extLst>
            </p:cNvPr>
            <p:cNvGrpSpPr/>
            <p:nvPr/>
          </p:nvGrpSpPr>
          <p:grpSpPr>
            <a:xfrm>
              <a:off x="15494001" y="1988462"/>
              <a:ext cx="8026128" cy="9329224"/>
              <a:chOff x="1010682" y="1221076"/>
              <a:chExt cx="2275494" cy="322620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xmlns="" id="{69D1B36A-62E5-F746-A3AB-726ADBD6CB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1432" y="1486451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xmlns="" id="{0502F98B-EA1D-554F-8B2D-4E016E685F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175182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A1E8D0B8-500C-6946-932A-9D9CC0422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1432" y="122107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56FB6E91-3CF9-614B-85ED-66931E1E4D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1432" y="2017201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xmlns="" id="{08330A10-0238-4B4A-AD9A-0A3BE49198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226134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xmlns="" id="{79FD8431-4E12-2C43-A3D3-7690676106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2526721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D454AED2-8FA8-8443-B481-4B5B41F311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279209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xmlns="" id="{3A366907-A3B9-B24E-BA34-8EBD179FEC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1432" y="3057471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xmlns="" id="{2EFEAED9-E89B-4D48-B2C0-168C250D5C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332284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1DE05BB6-9640-5249-9AAB-982A49EE10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3610588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0D0B550B-F56A-984D-8EDF-ACAEFE3A59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3916527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xmlns="" id="{91C9BA02-9DA7-F34C-BDD9-07AB68C549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4181902"/>
                <a:ext cx="2274744" cy="2653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519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197069"/>
            <a:ext cx="4064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roxima Nova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a data scientist?</a:t>
            </a:r>
            <a:b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how will you become one?</a:t>
            </a:r>
            <a:endParaRPr sz="1200" dirty="0"/>
          </a:p>
        </p:txBody>
      </p:sp>
      <p:cxnSp>
        <p:nvCxnSpPr>
          <p:cNvPr id="64" name="Google Shape;64;p1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4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4" descr="metis-tex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962" y="4072650"/>
            <a:ext cx="802074" cy="1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9877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2. Repetition: Partitioning 12 Weeks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744E38C0-B3C3-4848-B334-493C3EEE8A0D}"/>
              </a:ext>
            </a:extLst>
          </p:cNvPr>
          <p:cNvGrpSpPr/>
          <p:nvPr/>
        </p:nvGrpSpPr>
        <p:grpSpPr>
          <a:xfrm>
            <a:off x="1534742" y="1161750"/>
            <a:ext cx="6074516" cy="3640548"/>
            <a:chOff x="8890267" y="4002849"/>
            <a:chExt cx="13758541" cy="80086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CB227AF-9CD7-F549-AF6D-8069D269E550}"/>
                </a:ext>
              </a:extLst>
            </p:cNvPr>
            <p:cNvSpPr/>
            <p:nvPr/>
          </p:nvSpPr>
          <p:spPr>
            <a:xfrm>
              <a:off x="8890267" y="4002849"/>
              <a:ext cx="13758541" cy="800862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4ABB971E-D6CE-344C-A485-4D2CD794D08B}"/>
                </a:ext>
              </a:extLst>
            </p:cNvPr>
            <p:cNvGrpSpPr/>
            <p:nvPr/>
          </p:nvGrpSpPr>
          <p:grpSpPr>
            <a:xfrm>
              <a:off x="9168472" y="4117870"/>
              <a:ext cx="13212999" cy="7893607"/>
              <a:chOff x="327054" y="323876"/>
              <a:chExt cx="8578636" cy="5124982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xmlns="" id="{498D08E0-5B8A-F443-A24B-B686146ADE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545515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xmlns="" id="{D79BDA32-CD9E-504E-A6E0-9FEF9A3BD3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1464843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xmlns="" id="{96F0E6B4-0C62-C044-83BA-6F6FCA94FC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1504" y="1730218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xmlns="" id="{8A883069-5576-694E-9852-28E2914D8E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2460745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xmlns="" id="{327B5177-BEC0-6C47-BEAD-A7C53DAB6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2726120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xmlns="" id="{0967511D-1B34-DD4C-8A38-D08E8B0350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2991495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xmlns="" id="{341FC3A7-0266-2844-884B-65182A6B0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3578650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xmlns="" id="{93A699C3-C8C0-564E-83A4-51B09561F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3844025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xmlns="" id="{3B466C4E-435A-1F42-A8E3-4C789AFA0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438877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xmlns="" id="{8092C4C3-F3F5-F148-A42C-34BE185A10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4652733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xmlns="" id="{D561B09D-E9D5-964B-AE46-96425CDA6D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4918108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xmlns="" id="{D9B5FEAA-F953-414C-AD3E-A5B73F72C3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5183483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xmlns="" id="{58372344-E217-1941-9BA6-1713CF483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054" y="469691"/>
                <a:ext cx="1498600" cy="3810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xmlns="" id="{2206EF68-DB4C-1947-811A-5BE9E6F8D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254" y="1550145"/>
                <a:ext cx="1422400" cy="33020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xmlns="" id="{9320A131-9B69-D34B-8192-E27459639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0548" y="2699395"/>
                <a:ext cx="1384300" cy="292100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xmlns="" id="{DAB8BF28-E6FA-AA41-93B8-E1C9462F2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2114" y="3691895"/>
                <a:ext cx="1397000" cy="33020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xmlns="" id="{B94D7292-8768-B242-BBE3-91C538271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248" y="4784758"/>
                <a:ext cx="1384300" cy="266700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xmlns="" id="{360B4E67-946F-5B40-B3E6-0CF7BA409C9F}"/>
                  </a:ext>
                </a:extLst>
              </p:cNvPr>
              <p:cNvGrpSpPr/>
              <p:nvPr/>
            </p:nvGrpSpPr>
            <p:grpSpPr>
              <a:xfrm>
                <a:off x="4579436" y="323876"/>
                <a:ext cx="4289982" cy="669185"/>
                <a:chOff x="-55713" y="1551450"/>
                <a:chExt cx="9274334" cy="1446683"/>
              </a:xfrm>
            </p:grpSpPr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xmlns="" id="{D574F0F7-ED89-CA4A-85FA-8EA8AACE8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1480000">
                  <a:off x="-55713" y="1551450"/>
                  <a:ext cx="9274334" cy="1285239"/>
                </a:xfrm>
                <a:prstGeom prst="rect">
                  <a:avLst/>
                </a:prstGeom>
              </p:spPr>
            </p:pic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xmlns="" id="{FC78C91A-B545-F942-A188-80F3A47C6297}"/>
                    </a:ext>
                  </a:extLst>
                </p:cNvPr>
                <p:cNvSpPr/>
                <p:nvPr/>
              </p:nvSpPr>
              <p:spPr>
                <a:xfrm>
                  <a:off x="677951" y="2776608"/>
                  <a:ext cx="181424" cy="221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xmlns="" id="{EA262302-258E-C145-90AB-C3270156A8BA}"/>
                  </a:ext>
                </a:extLst>
              </p:cNvPr>
              <p:cNvGrpSpPr/>
              <p:nvPr/>
            </p:nvGrpSpPr>
            <p:grpSpPr>
              <a:xfrm>
                <a:off x="4597572" y="1344743"/>
                <a:ext cx="4289982" cy="669185"/>
                <a:chOff x="-55713" y="1551450"/>
                <a:chExt cx="9274334" cy="1446683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xmlns="" id="{E889C4BC-E866-2646-B8AF-1116A2D447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1480000">
                  <a:off x="-55713" y="1551450"/>
                  <a:ext cx="9274334" cy="1285239"/>
                </a:xfrm>
                <a:prstGeom prst="rect">
                  <a:avLst/>
                </a:prstGeom>
              </p:spPr>
            </p:pic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xmlns="" id="{CDDA5FF9-DBDC-144F-A720-58782FB9E2AA}"/>
                    </a:ext>
                  </a:extLst>
                </p:cNvPr>
                <p:cNvSpPr/>
                <p:nvPr/>
              </p:nvSpPr>
              <p:spPr>
                <a:xfrm>
                  <a:off x="677951" y="2776608"/>
                  <a:ext cx="181424" cy="221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xmlns="" id="{A7DC9429-1C79-6E41-8737-57D25FB38DC6}"/>
                  </a:ext>
                </a:extLst>
              </p:cNvPr>
              <p:cNvGrpSpPr/>
              <p:nvPr/>
            </p:nvGrpSpPr>
            <p:grpSpPr>
              <a:xfrm>
                <a:off x="4606640" y="2447732"/>
                <a:ext cx="4289982" cy="739029"/>
                <a:chOff x="-55713" y="1400458"/>
                <a:chExt cx="9274334" cy="1597675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xmlns="" id="{AFA7313B-8A37-6142-862D-F6CB1AF29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1480000">
                  <a:off x="-55713" y="1400458"/>
                  <a:ext cx="9274334" cy="1285238"/>
                </a:xfrm>
                <a:prstGeom prst="rect">
                  <a:avLst/>
                </a:prstGeom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xmlns="" id="{D7E116B3-D989-8D46-8EE4-8D8CF76AFDE1}"/>
                    </a:ext>
                  </a:extLst>
                </p:cNvPr>
                <p:cNvSpPr/>
                <p:nvPr/>
              </p:nvSpPr>
              <p:spPr>
                <a:xfrm>
                  <a:off x="677951" y="2776608"/>
                  <a:ext cx="181424" cy="221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xmlns="" id="{7C358E96-0672-D042-8C95-AE1FEE264050}"/>
                  </a:ext>
                </a:extLst>
              </p:cNvPr>
              <p:cNvGrpSpPr/>
              <p:nvPr/>
            </p:nvGrpSpPr>
            <p:grpSpPr>
              <a:xfrm>
                <a:off x="4615708" y="3476582"/>
                <a:ext cx="4289982" cy="773951"/>
                <a:chOff x="-55713" y="1324962"/>
                <a:chExt cx="9274334" cy="1673171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xmlns="" id="{7614ED23-C08B-604D-B95C-D252058C92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1480000">
                  <a:off x="-55713" y="1324962"/>
                  <a:ext cx="9274334" cy="1285237"/>
                </a:xfrm>
                <a:prstGeom prst="rect">
                  <a:avLst/>
                </a:prstGeom>
              </p:spPr>
            </p:pic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xmlns="" id="{55F9BA00-AB9D-024A-9F5D-2A05EEC04086}"/>
                    </a:ext>
                  </a:extLst>
                </p:cNvPr>
                <p:cNvSpPr/>
                <p:nvPr/>
              </p:nvSpPr>
              <p:spPr>
                <a:xfrm>
                  <a:off x="677951" y="2776608"/>
                  <a:ext cx="181424" cy="221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xmlns="" id="{0822EF0A-60B4-7F48-844C-BAB1A0C85C41}"/>
                  </a:ext>
                </a:extLst>
              </p:cNvPr>
              <p:cNvGrpSpPr/>
              <p:nvPr/>
            </p:nvGrpSpPr>
            <p:grpSpPr>
              <a:xfrm>
                <a:off x="4614742" y="4478123"/>
                <a:ext cx="4289982" cy="843795"/>
                <a:chOff x="-250043" y="1173970"/>
                <a:chExt cx="9274334" cy="1824163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xmlns="" id="{D50CC8DD-24AF-474D-B43A-9A199F672B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1480000">
                  <a:off x="-250043" y="1173970"/>
                  <a:ext cx="9274334" cy="1285235"/>
                </a:xfrm>
                <a:prstGeom prst="rect">
                  <a:avLst/>
                </a:prstGeom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xmlns="" id="{38DB7228-DE03-5241-8948-DD8691FC1CD1}"/>
                    </a:ext>
                  </a:extLst>
                </p:cNvPr>
                <p:cNvSpPr/>
                <p:nvPr/>
              </p:nvSpPr>
              <p:spPr>
                <a:xfrm>
                  <a:off x="677951" y="2776608"/>
                  <a:ext cx="181424" cy="221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05057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197069"/>
            <a:ext cx="4064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roxima Nova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Culture &amp; Community</a:t>
            </a:r>
            <a:endParaRPr sz="1200" dirty="0"/>
          </a:p>
        </p:txBody>
      </p:sp>
      <p:cxnSp>
        <p:nvCxnSpPr>
          <p:cNvPr id="64" name="Google Shape;64;p1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4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4" descr="metis-tex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962" y="4072650"/>
            <a:ext cx="802074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787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3. Culture &amp; Community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600"/>
            <a:ext cx="8520600" cy="316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You must overcome two things: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1. Imposter Syndrome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2. Perfectionism</a:t>
            </a: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3. Culture: Imposter Syndrome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F6FDC2-70BC-0A42-831A-3AEC3FBC7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312" y="1161750"/>
            <a:ext cx="4701988" cy="34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48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3. Culture: Imposter Syndrome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600"/>
            <a:ext cx="8520600" cy="316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You must overcome two things: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1. Imposter Syndrome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Group work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Communication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2. Perfectionism</a:t>
            </a: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0341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3. Culture: Perfectionism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600"/>
            <a:ext cx="8520600" cy="316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You must overcome two things: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1. Imposter Syndrome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Group work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Communication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2. Perfectionism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Unfairly short deadlines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Jumping into the unfamiliar</a:t>
            </a:r>
            <a:endParaRPr lang="en-US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70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80254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3. Community: Becoming Data Scientists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600"/>
            <a:ext cx="8520600" cy="316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Mixture of individual and group work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Instructors, Program Manager and Career Advisor support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Gues</a:t>
            </a: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 speakers and Meetups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Hiring partners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Metis alumni network</a:t>
            </a: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94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2433125" y="588150"/>
            <a:ext cx="4277700" cy="39672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678525" y="810150"/>
            <a:ext cx="3786900" cy="35232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3144025" y="1714050"/>
            <a:ext cx="2816400" cy="17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400"/>
            </a:pPr>
            <a:r>
              <a:rPr lang="en" sz="1400" b="0" i="1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lang="en-US" sz="1400" i="1" dirty="0"/>
              <a:t>The classroom instruction, project work, and resources offered through the career counseling and continued alumni support is invaluable. </a:t>
            </a:r>
            <a:r>
              <a:rPr lang="en-US" sz="1400" i="1" u="sng" dirty="0"/>
              <a:t>I was exhausted every day, but I woke up looking forward to every day</a:t>
            </a:r>
            <a:r>
              <a:rPr lang="en" sz="1400" b="0" i="1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.”</a:t>
            </a:r>
            <a:endParaRPr sz="1400" i="1" dirty="0"/>
          </a:p>
        </p:txBody>
      </p:sp>
      <p:sp>
        <p:nvSpPr>
          <p:cNvPr id="207" name="Google Shape;207;p27"/>
          <p:cNvSpPr txBox="1"/>
          <p:nvPr/>
        </p:nvSpPr>
        <p:spPr>
          <a:xfrm>
            <a:off x="3314875" y="827600"/>
            <a:ext cx="24747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315A"/>
              </a:buClr>
              <a:buSzPts val="10000"/>
              <a:buFont typeface="Proxima Nova"/>
              <a:buNone/>
            </a:pPr>
            <a:r>
              <a:rPr lang="en" sz="10000" b="0" i="0" u="none" strike="noStrike" cap="none" dirty="0">
                <a:solidFill>
                  <a:srgbClr val="CE315A"/>
                </a:solidFill>
                <a:latin typeface="Proxima Nova"/>
                <a:ea typeface="Proxima Nova"/>
                <a:cs typeface="Proxima Nova"/>
                <a:sym typeface="Proxima Nova"/>
              </a:rPr>
              <a:t>“”</a:t>
            </a:r>
            <a:endParaRPr dirty="0"/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3596662" y="3488425"/>
            <a:ext cx="1950625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– 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Metis Alumni</a:t>
            </a:r>
            <a:endParaRPr sz="2000" dirty="0"/>
          </a:p>
        </p:txBody>
      </p:sp>
      <p:pic>
        <p:nvPicPr>
          <p:cNvPr id="209" name="Google Shape;209;p27" descr="metis-mini.png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2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0"/>
            <a:ext cx="4064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11700" y="19841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xima Nova"/>
              <a:buNone/>
            </a:pPr>
            <a:r>
              <a:rPr lang="en" sz="6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/>
          </a:p>
        </p:txBody>
      </p:sp>
      <p:cxnSp>
        <p:nvCxnSpPr>
          <p:cNvPr id="261" name="Google Shape;261;p32"/>
          <p:cNvCxnSpPr/>
          <p:nvPr/>
        </p:nvCxnSpPr>
        <p:spPr>
          <a:xfrm>
            <a:off x="1213950" y="36196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1268700" y="196348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Data Science Venn Diagram</a:t>
            </a:r>
            <a:endParaRPr dirty="0"/>
          </a:p>
        </p:txBody>
      </p:sp>
      <p:pic>
        <p:nvPicPr>
          <p:cNvPr id="98" name="Google Shape;98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6CE204-1AEC-DA40-BD4F-A21FC142F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277494"/>
            <a:ext cx="3799114" cy="36264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Skill Domains of a Data Scientist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4571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Math &amp; Machine Learning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Probability, Statistics, Linear Algebra, Calculus, Machine Learning Algorithms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Skills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Communication</a:t>
            </a: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Communication Skills, Design Skills, Domain Expertise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699" y="196350"/>
            <a:ext cx="80158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Personality Traits of a Data Scientist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4571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Curiosity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 drive to learn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Creativity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Looking at problems from different angles and ideas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Grit</a:t>
            </a: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Ability to push through walls</a:t>
            </a: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49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699" y="196350"/>
            <a:ext cx="80158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Personality Traits of a Data Scientist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323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Integrity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 honest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Humility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 humble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“If you don’t understand something, </a:t>
            </a:r>
            <a:r>
              <a:rPr lang="en-US" sz="2000" b="1" i="0" u="sng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 honest</a:t>
            </a: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and let us know.</a:t>
            </a:r>
            <a:b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If you do know something really well, </a:t>
            </a:r>
            <a:r>
              <a:rPr lang="en-US" sz="2000" b="1" i="0" u="sng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 humble</a:t>
            </a: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and teach others.”</a:t>
            </a: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6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7896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the next three months, you will have…</a:t>
            </a:r>
            <a:endParaRPr dirty="0"/>
          </a:p>
        </p:txBody>
      </p:sp>
      <p:pic>
        <p:nvPicPr>
          <p:cNvPr id="129" name="Google Shape;129;p21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3AB936-7D30-DF48-8118-441D66820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98"/>
          <a:stretch/>
        </p:blipFill>
        <p:spPr>
          <a:xfrm>
            <a:off x="1843229" y="1312862"/>
            <a:ext cx="5457539" cy="2378567"/>
          </a:xfrm>
          <a:prstGeom prst="rect">
            <a:avLst/>
          </a:prstGeom>
        </p:spPr>
      </p:pic>
      <p:sp>
        <p:nvSpPr>
          <p:cNvPr id="9" name="Google Shape;89;p16">
            <a:extLst>
              <a:ext uri="{FF2B5EF4-FFF2-40B4-BE49-F238E27FC236}">
                <a16:creationId xmlns:a16="http://schemas.microsoft.com/office/drawing/2014/main" xmlns="" id="{C3373DBB-679B-174A-94FD-73E645F42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9413" y="4038891"/>
            <a:ext cx="8520600" cy="109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Focused Time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Peer &amp; Community Support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Experienced Instructors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Career Support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197069"/>
            <a:ext cx="4064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roxima Nova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Bootcamp Model</a:t>
            </a:r>
            <a:endParaRPr sz="1200" dirty="0"/>
          </a:p>
        </p:txBody>
      </p:sp>
      <p:cxnSp>
        <p:nvCxnSpPr>
          <p:cNvPr id="64" name="Google Shape;64;p1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4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4" descr="metis-tex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962" y="4072650"/>
            <a:ext cx="802074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99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/>
          <p:nvPr/>
        </p:nvSpPr>
        <p:spPr>
          <a:xfrm>
            <a:off x="5025214" y="0"/>
            <a:ext cx="4118786" cy="51513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5587007" y="1100321"/>
            <a:ext cx="2995200" cy="320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</a:t>
            </a:r>
          </a:p>
          <a:p>
            <a:pPr marL="514350" marR="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  <a:latin typeface="Proxima Nova"/>
              <a:sym typeface="Proxima Nova"/>
            </a:endParaRPr>
          </a:p>
          <a:p>
            <a:pPr marL="514350" marR="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Proxima Nova"/>
                <a:sym typeface="Proxima Nova"/>
              </a:rPr>
              <a:t>Repetition</a:t>
            </a:r>
          </a:p>
          <a:p>
            <a:pPr marL="514350" marR="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  <a:latin typeface="Proxima Nova"/>
              <a:sym typeface="Proxima Nova"/>
            </a:endParaRPr>
          </a:p>
          <a:p>
            <a:pPr marL="514350" marR="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Proxima Nova"/>
                <a:sym typeface="Proxima Nova"/>
              </a:rPr>
              <a:t>Culture &amp;</a:t>
            </a:r>
            <a:br>
              <a:rPr lang="en-US" sz="2800" dirty="0">
                <a:solidFill>
                  <a:schemeClr val="tx1"/>
                </a:solidFill>
                <a:latin typeface="Proxima Nova"/>
                <a:sym typeface="Proxima Nova"/>
              </a:rPr>
            </a:br>
            <a:r>
              <a:rPr lang="en-US" sz="2800" dirty="0">
                <a:solidFill>
                  <a:schemeClr val="tx1"/>
                </a:solidFill>
                <a:latin typeface="Proxima Nova"/>
                <a:sym typeface="Proxima Nova"/>
              </a:rPr>
              <a:t>Community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199" name="Google Shape;199;p2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8455A36-DF21-594B-A313-A0C2C6B1C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30" y="1235245"/>
            <a:ext cx="4405787" cy="29342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461</Words>
  <Application>Microsoft Macintosh PowerPoint</Application>
  <PresentationFormat>On-screen Show (16:9)</PresentationFormat>
  <Paragraphs>151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Proxima Nova</vt:lpstr>
      <vt:lpstr>simple-dark-2</vt:lpstr>
      <vt:lpstr>Welcome to Bootcamp!</vt:lpstr>
      <vt:lpstr>What is a data scientist? And how will you become one?</vt:lpstr>
      <vt:lpstr>The Data Science Venn Diagram</vt:lpstr>
      <vt:lpstr>Skill Domains of a Data Scientist</vt:lpstr>
      <vt:lpstr>Personality Traits of a Data Scientist</vt:lpstr>
      <vt:lpstr>Personality Traits of a Data Scientist</vt:lpstr>
      <vt:lpstr>For the next three months, you will have…</vt:lpstr>
      <vt:lpstr>The Bootcamp Model</vt:lpstr>
      <vt:lpstr>PowerPoint Presentation</vt:lpstr>
      <vt:lpstr>1. Training</vt:lpstr>
      <vt:lpstr>1. Training: Skills</vt:lpstr>
      <vt:lpstr>1. Training: Skills</vt:lpstr>
      <vt:lpstr>1. Training: Skills</vt:lpstr>
      <vt:lpstr>1. Training: Tools</vt:lpstr>
      <vt:lpstr>1. Training: Tools</vt:lpstr>
      <vt:lpstr>2. Repetition</vt:lpstr>
      <vt:lpstr>2. Repetition: Project-Based Model</vt:lpstr>
      <vt:lpstr>2. Repetition: Project-Based Model</vt:lpstr>
      <vt:lpstr>2. Repetition: Partitioning 12 Weeks</vt:lpstr>
      <vt:lpstr>2. Repetition: Partitioning 12 Weeks</vt:lpstr>
      <vt:lpstr>3. Culture &amp; Community</vt:lpstr>
      <vt:lpstr>3. Culture &amp; Community</vt:lpstr>
      <vt:lpstr>3. Culture: Imposter Syndrome</vt:lpstr>
      <vt:lpstr>3. Culture: Imposter Syndrome</vt:lpstr>
      <vt:lpstr>3. Culture: Perfectionism</vt:lpstr>
      <vt:lpstr>3. Community: Becoming Data Scientists</vt:lpstr>
      <vt:lpstr>“The classroom instruction, project work, and resources offered through the career counseling and continued alumni support is invaluable. I was exhausted every day, but I woke up looking forward to every day.”</vt:lpstr>
      <vt:lpstr>QUESTIONS?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DECK TITLE</dc:title>
  <cp:lastModifiedBy>Solomon, Leeryan R.</cp:lastModifiedBy>
  <cp:revision>44</cp:revision>
  <dcterms:modified xsi:type="dcterms:W3CDTF">2018-09-24T14:38:43Z</dcterms:modified>
</cp:coreProperties>
</file>